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58" r:id="rId4"/>
    <p:sldId id="384" r:id="rId5"/>
    <p:sldId id="259" r:id="rId6"/>
    <p:sldId id="371" r:id="rId7"/>
    <p:sldId id="389" r:id="rId8"/>
    <p:sldId id="372" r:id="rId9"/>
    <p:sldId id="373" r:id="rId10"/>
    <p:sldId id="374" r:id="rId11"/>
    <p:sldId id="390" r:id="rId12"/>
    <p:sldId id="375" r:id="rId13"/>
    <p:sldId id="391" r:id="rId14"/>
    <p:sldId id="376" r:id="rId15"/>
    <p:sldId id="382" r:id="rId16"/>
    <p:sldId id="370" r:id="rId17"/>
    <p:sldId id="261" r:id="rId18"/>
    <p:sldId id="266" r:id="rId19"/>
    <p:sldId id="377" r:id="rId20"/>
    <p:sldId id="378" r:id="rId21"/>
    <p:sldId id="385" r:id="rId22"/>
    <p:sldId id="386" r:id="rId23"/>
    <p:sldId id="387" r:id="rId24"/>
    <p:sldId id="269" r:id="rId25"/>
    <p:sldId id="381" r:id="rId26"/>
    <p:sldId id="388" r:id="rId2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Medium" panose="020B0603050000020004" pitchFamily="34" charset="0"/>
      <p:regular r:id="rId33"/>
      <p:bold r:id="rId34"/>
      <p:italic r:id="rId35"/>
      <p:boldItalic r:id="rId36"/>
    </p:embeddedFont>
    <p:embeddedFont>
      <p:font typeface="Fira Sans SemiBold" panose="020B06030500000200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84">
          <p15:clr>
            <a:srgbClr val="A4A3A4"/>
          </p15:clr>
        </p15:guide>
        <p15:guide id="5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23"/>
    <a:srgbClr val="054F77"/>
    <a:srgbClr val="5544FF"/>
    <a:srgbClr val="52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903B3-F1FD-11B7-11A5-8623552E9F91}" v="692" dt="2022-11-28T20:29:40.319"/>
    <p1510:client id="{36B3C74B-D888-4F4A-E6B7-95E2BFF1AE69}" v="412" dt="2022-11-28T19:10:28.786"/>
    <p1510:client id="{4C7F737C-EAC2-A60D-031D-3AE4744DB54B}" v="27" dt="2022-12-03T02:50:11.645"/>
    <p1510:client id="{58B7F1CA-55E8-E2C1-CEAD-021E453ACDDD}" v="31" dt="2022-12-02T23:31:13.109"/>
    <p1510:client id="{7C99402F-B54A-9E2C-397C-FA8D5B5A566F}" v="374" dt="2022-11-28T03:32:55.737"/>
    <p1510:client id="{C18FA065-E54D-37F0-4121-5E353A648E55}" v="232" dt="2022-12-03T02:16:07.105"/>
    <p1510:client id="{F33EFF82-FBAB-82CA-DA26-BAADEC93AFBE}" v="114" dt="2022-12-03T12:21:10.390"/>
    <p1510:client id="{FA33C988-8623-9CC0-19FB-91D05082C89B}" v="9" dt="2022-12-02T22:58:29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648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37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35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5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3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5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6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9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5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3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0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4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96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16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7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20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3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344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345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3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54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55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7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408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409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5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406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1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82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3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9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0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9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9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9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8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8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8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9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350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4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95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9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90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91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965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966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6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57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8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9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0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61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4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4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6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6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6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6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6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1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52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23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23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odsbrasil.gov.b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1048580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3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4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90" name="Google Shape;165;p13"/>
          <p:cNvSpPr txBox="1"/>
          <p:nvPr/>
        </p:nvSpPr>
        <p:spPr>
          <a:xfrm>
            <a:off x="372127" y="2588865"/>
            <a:ext cx="29851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Grupo 04: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André Luiz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Dalvan Cristian de Jesus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Isaque David Guidotti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Larissa Volsi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Paulo Alves Gomes Junior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Thiago dos Santos Rodrigues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Wagner José Lima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AC6ED29-35EE-940A-9ED7-E2D34C37C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2B1DFB65-942D-66F1-5484-180DABF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5" y="774466"/>
            <a:ext cx="3744776" cy="99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RF05: Reconhecimento de fala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RF06: Reconhecimento de algarismos com a câmera do smartphone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RF07: Sistema de ajuda/suporte ao usuário através do WhatsApp.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311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RNF01: Tempo de resposta para requisição não deverá exceder 0,2 segundos.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RNF02: Interface gráfica simplificada.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RNF03: Plataforma Android/IOS/WEB.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RNF04: Requisitos mínimos do sistema: conexão com internet de 500KB.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4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RNF05: Comunicação de acesso ao servidor para guardar as informações dos clientes.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RNF06: Carregamento das últimas informações salvas em nuvem ao iniciar o aplicativo.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RNF07: O login deverá ser realizado pelo sistema de e-mail do Google.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58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B61361D2-000A-7738-076A-733482799BB8}"/>
              </a:ext>
            </a:extLst>
          </p:cNvPr>
          <p:cNvSpPr txBox="1"/>
          <p:nvPr/>
        </p:nvSpPr>
        <p:spPr>
          <a:xfrm>
            <a:off x="3398438" y="1332200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2: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974E7027-41EA-EAD7-CA70-CABDA177EF2A}"/>
              </a:ext>
            </a:extLst>
          </p:cNvPr>
          <p:cNvSpPr txBox="1"/>
          <p:nvPr/>
        </p:nvSpPr>
        <p:spPr>
          <a:xfrm>
            <a:off x="3764725" y="377803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C9879873-C36D-8E0A-9F6B-499D0831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97" y="1498173"/>
            <a:ext cx="8095661" cy="21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7767810" y="1600202"/>
            <a:ext cx="1191687" cy="1939056"/>
            <a:chOff x="5708988" y="2432357"/>
            <a:chExt cx="1191687" cy="1939056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048770" name="Google Shape;2822;p31">
            <a:extLst>
              <a:ext uri="{FF2B5EF4-FFF2-40B4-BE49-F238E27FC236}">
                <a16:creationId xmlns:a16="http://schemas.microsoft.com/office/drawing/2014/main" id="{698EBDE3-AB03-FAB4-12CF-DC494482FC38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696C142F-A695-622E-CD15-627FABFBFFD0}"/>
              </a:ext>
            </a:extLst>
          </p:cNvPr>
          <p:cNvSpPr txBox="1"/>
          <p:nvPr/>
        </p:nvSpPr>
        <p:spPr>
          <a:xfrm>
            <a:off x="254284" y="1091628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3: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73" name="CaixaDeTexto 1048772">
            <a:extLst>
              <a:ext uri="{FF2B5EF4-FFF2-40B4-BE49-F238E27FC236}">
                <a16:creationId xmlns:a16="http://schemas.microsoft.com/office/drawing/2014/main" id="{33455F0F-C2AA-5109-9B3C-40C6D36E8279}"/>
              </a:ext>
            </a:extLst>
          </p:cNvPr>
          <p:cNvSpPr txBox="1"/>
          <p:nvPr/>
        </p:nvSpPr>
        <p:spPr>
          <a:xfrm>
            <a:off x="494862" y="340557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sp>
        <p:nvSpPr>
          <p:cNvPr id="1048772" name="TextBox 1048771">
            <a:extLst>
              <a:ext uri="{FF2B5EF4-FFF2-40B4-BE49-F238E27FC236}">
                <a16:creationId xmlns:a16="http://schemas.microsoft.com/office/drawing/2014/main" id="{271589AB-5619-84E9-24F6-35C15D250977}"/>
              </a:ext>
            </a:extLst>
          </p:cNvPr>
          <p:cNvSpPr txBox="1"/>
          <p:nvPr/>
        </p:nvSpPr>
        <p:spPr>
          <a:xfrm>
            <a:off x="2568032" y="2234613"/>
            <a:ext cx="46577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Fira Sans"/>
              </a:rPr>
              <a:t>A </a:t>
            </a:r>
            <a:r>
              <a:rPr lang="en-US" dirty="0" err="1">
                <a:latin typeface="Fira Sans"/>
              </a:rPr>
              <a:t>lâmpada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simboliza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ideias</a:t>
            </a:r>
            <a:r>
              <a:rPr lang="en-US" dirty="0">
                <a:latin typeface="Fira Sans"/>
              </a:rPr>
              <a:t> e </a:t>
            </a:r>
            <a:r>
              <a:rPr lang="en-US" dirty="0" err="1">
                <a:latin typeface="Fira Sans"/>
              </a:rPr>
              <a:t>criatividade</a:t>
            </a:r>
            <a:r>
              <a:rPr lang="en-US" dirty="0">
                <a:latin typeface="Fira Sans"/>
              </a:rPr>
              <a:t>.</a:t>
            </a:r>
          </a:p>
        </p:txBody>
      </p:sp>
      <p:pic>
        <p:nvPicPr>
          <p:cNvPr id="1048774" name="Imagem 1048773" descr="Logotipo, Ícone&#10;&#10;Descrição gerada automaticamente">
            <a:extLst>
              <a:ext uri="{FF2B5EF4-FFF2-40B4-BE49-F238E27FC236}">
                <a16:creationId xmlns:a16="http://schemas.microsoft.com/office/drawing/2014/main" id="{9E0C6584-5F29-83BB-2775-CDD606BD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1" y="1632577"/>
            <a:ext cx="1295347" cy="14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0" name="CaixaDeTexto 1052379"/>
          <p:cNvSpPr txBox="1"/>
          <p:nvPr/>
        </p:nvSpPr>
        <p:spPr>
          <a:xfrm>
            <a:off x="491218" y="763898"/>
            <a:ext cx="7899623" cy="52322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rgbClr val="000000"/>
                </a:solidFill>
                <a:latin typeface="Fira Sans Medium"/>
              </a:rPr>
              <a:t>Estudos</a:t>
            </a:r>
            <a:r>
              <a:rPr lang="en-US" sz="2800" dirty="0">
                <a:solidFill>
                  <a:srgbClr val="000000"/>
                </a:solidFill>
                <a:latin typeface="Fira Sans Medium"/>
              </a:rPr>
              <a:t> de </a:t>
            </a:r>
            <a:r>
              <a:rPr lang="en-US" sz="2800" dirty="0">
                <a:latin typeface="Fira Sans Medium"/>
              </a:rPr>
              <a:t>Paletas de cores</a:t>
            </a:r>
            <a:endParaRPr lang="en-US" sz="2800" dirty="0">
              <a:solidFill>
                <a:srgbClr val="000000"/>
              </a:solidFill>
              <a:latin typeface="Fira Sans Medium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2" y="1880963"/>
            <a:ext cx="3789622" cy="14734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097C0D-8209-F1CB-382C-0D9ADD099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Google Shape;2822;p31">
            <a:extLst>
              <a:ext uri="{FF2B5EF4-FFF2-40B4-BE49-F238E27FC236}">
                <a16:creationId xmlns:a16="http://schemas.microsoft.com/office/drawing/2014/main" id="{9A728AED-5E4E-14D9-68B4-DB0326FFD33A}"/>
              </a:ext>
            </a:extLst>
          </p:cNvPr>
          <p:cNvSpPr txBox="1"/>
          <p:nvPr/>
        </p:nvSpPr>
        <p:spPr>
          <a:xfrm>
            <a:off x="575312" y="23925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9982BEA8-5AF6-E5D8-B2C3-655398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3" y="1786532"/>
            <a:ext cx="1899841" cy="1932583"/>
          </a:xfrm>
          <a:prstGeom prst="rect">
            <a:avLst/>
          </a:prstGeom>
        </p:spPr>
      </p:pic>
      <p:sp>
        <p:nvSpPr>
          <p:cNvPr id="11" name="CaixaDeTexto 12">
            <a:extLst>
              <a:ext uri="{FF2B5EF4-FFF2-40B4-BE49-F238E27FC236}">
                <a16:creationId xmlns:a16="http://schemas.microsoft.com/office/drawing/2014/main" id="{D0FDB720-9A3E-C9BF-A6F1-E60377C3D80D}"/>
              </a:ext>
            </a:extLst>
          </p:cNvPr>
          <p:cNvSpPr txBox="1"/>
          <p:nvPr/>
        </p:nvSpPr>
        <p:spPr>
          <a:xfrm>
            <a:off x="4894722" y="1549306"/>
            <a:ext cx="357773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5: Logo Fundação Herminio Ometto.</a:t>
            </a:r>
            <a:endParaRPr lang="en-US" sz="1000" dirty="0">
              <a:latin typeface="Fira Sans"/>
            </a:endParaRPr>
          </a:p>
        </p:txBody>
      </p:sp>
      <p:sp>
        <p:nvSpPr>
          <p:cNvPr id="12" name="CaixaDeTexto 12">
            <a:extLst>
              <a:ext uri="{FF2B5EF4-FFF2-40B4-BE49-F238E27FC236}">
                <a16:creationId xmlns:a16="http://schemas.microsoft.com/office/drawing/2014/main" id="{1C51095C-EF7E-7C00-0C97-0F3B86226D40}"/>
              </a:ext>
            </a:extLst>
          </p:cNvPr>
          <p:cNvSpPr txBox="1"/>
          <p:nvPr/>
        </p:nvSpPr>
        <p:spPr>
          <a:xfrm>
            <a:off x="813296" y="3746090"/>
            <a:ext cx="2151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 panose="020B0503050000020004" pitchFamily="34" charset="0"/>
              </a:rPr>
              <a:t>Fonte: Universidade Paulista. Disponível em: https://www.unip.br. </a:t>
            </a:r>
          </a:p>
          <a:p>
            <a:r>
              <a:rPr lang="pt-BR" sz="1000" dirty="0">
                <a:latin typeface="Fira Sans" panose="020B0503050000020004" pitchFamily="34" charset="0"/>
              </a:rPr>
              <a:t>Acesso em 02/12/2022.</a:t>
            </a: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B7352074-DA68-17BB-73B4-3176CEAF5EF7}"/>
              </a:ext>
            </a:extLst>
          </p:cNvPr>
          <p:cNvSpPr txBox="1"/>
          <p:nvPr/>
        </p:nvSpPr>
        <p:spPr>
          <a:xfrm>
            <a:off x="3809702" y="3527809"/>
            <a:ext cx="485376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000" dirty="0">
                <a:latin typeface="Fira Sans"/>
              </a:rPr>
              <a:t>Fonte: Fundação Hermínio Ometto. Disponível em: http://www.apf.org.br/fundacoes/images/fundacoes_associadas/Logo_FHO_Vertical_Ago-2018.jpg. Acesso em: 02/12/2022.</a:t>
            </a:r>
            <a:endParaRPr lang="en-US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9F284A-36DD-7DEB-C77D-F08EAC089BC4}"/>
              </a:ext>
            </a:extLst>
          </p:cNvPr>
          <p:cNvSpPr txBox="1"/>
          <p:nvPr/>
        </p:nvSpPr>
        <p:spPr>
          <a:xfrm>
            <a:off x="723044" y="1525412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4: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Google Shape;1622;p19"/>
          <p:cNvSpPr txBox="1"/>
          <p:nvPr/>
        </p:nvSpPr>
        <p:spPr>
          <a:xfrm>
            <a:off x="710250" y="64624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97157" name="Imagem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29" y="1581465"/>
            <a:ext cx="1661018" cy="2185563"/>
          </a:xfrm>
          <a:prstGeom prst="rect">
            <a:avLst/>
          </a:prstGeom>
        </p:spPr>
      </p:pic>
      <p:pic>
        <p:nvPicPr>
          <p:cNvPr id="2097158" name="Imagem 209715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64" y="1444746"/>
            <a:ext cx="1879389" cy="2335237"/>
          </a:xfrm>
          <a:prstGeom prst="rect">
            <a:avLst/>
          </a:prstGeom>
        </p:spPr>
      </p:pic>
      <p:pic>
        <p:nvPicPr>
          <p:cNvPr id="2097159" name="Imagem 209715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02" y="1500061"/>
            <a:ext cx="1708870" cy="222460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2A25F0-4515-A668-533A-704D3BF4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2822;p31">
            <a:extLst>
              <a:ext uri="{FF2B5EF4-FFF2-40B4-BE49-F238E27FC236}">
                <a16:creationId xmlns:a16="http://schemas.microsoft.com/office/drawing/2014/main" id="{2FF59BEA-273C-4463-9728-EEBB9BEAF2C7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Logotipo: estudos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64C5A9-4CE4-AA8A-CD35-25365CC916D2}"/>
              </a:ext>
            </a:extLst>
          </p:cNvPr>
          <p:cNvSpPr txBox="1"/>
          <p:nvPr/>
        </p:nvSpPr>
        <p:spPr>
          <a:xfrm>
            <a:off x="3208272" y="1198525"/>
            <a:ext cx="194476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6: Estudos de logotipo.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037DE2-982F-5991-D66B-B1B9C9FF5645}"/>
              </a:ext>
            </a:extLst>
          </p:cNvPr>
          <p:cNvSpPr txBox="1"/>
          <p:nvPr/>
        </p:nvSpPr>
        <p:spPr>
          <a:xfrm>
            <a:off x="3373382" y="454010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Google Shape;2322;p27"/>
          <p:cNvSpPr/>
          <p:nvPr/>
        </p:nvSpPr>
        <p:spPr>
          <a:xfrm>
            <a:off x="3948036" y="2392635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054F77"/>
          </a:solidFill>
          <a:ln>
            <a:solidFill>
              <a:srgbClr val="054F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2327;p27"/>
          <p:cNvSpPr/>
          <p:nvPr/>
        </p:nvSpPr>
        <p:spPr>
          <a:xfrm>
            <a:off x="5242191" y="1930811"/>
            <a:ext cx="3576894" cy="1048792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3" name="Google Shape;2329;p27"/>
          <p:cNvSpPr/>
          <p:nvPr/>
        </p:nvSpPr>
        <p:spPr>
          <a:xfrm>
            <a:off x="5239328" y="2976700"/>
            <a:ext cx="3575593" cy="942255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4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5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6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7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8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9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92" name="Google Shape;2363;p27"/>
          <p:cNvSpPr txBox="1"/>
          <p:nvPr/>
        </p:nvSpPr>
        <p:spPr>
          <a:xfrm>
            <a:off x="2028825" y="895662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Paleta de cores </a:t>
            </a:r>
            <a:r>
              <a:rPr lang="en" sz="2900" dirty="0" err="1">
                <a:latin typeface="Fira Sans Medium"/>
                <a:ea typeface="Fira Sans Medium"/>
                <a:cs typeface="Fira Sans Medium"/>
                <a:sym typeface="Fira Sans Medium"/>
              </a:rPr>
              <a:t>Logotipo</a:t>
            </a:r>
            <a:endParaRPr sz="2900" dirty="0" err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993" name="Google Shape;2366;p27"/>
          <p:cNvSpPr txBox="1"/>
          <p:nvPr/>
        </p:nvSpPr>
        <p:spPr>
          <a:xfrm>
            <a:off x="5459506" y="2199481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  <a:ea typeface="Fira Sans"/>
              </a:rPr>
              <a:t>O </a:t>
            </a:r>
            <a:r>
              <a:rPr lang="en" sz="1500" dirty="0" err="1">
                <a:latin typeface="Fira Sans"/>
                <a:ea typeface="Fira Sans"/>
              </a:rPr>
              <a:t>azul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transmite</a:t>
            </a:r>
            <a:r>
              <a:rPr lang="en" sz="1500" dirty="0">
                <a:latin typeface="Fira Sans"/>
                <a:ea typeface="Fira Sans"/>
              </a:rPr>
              <a:t> a </a:t>
            </a:r>
            <a:r>
              <a:rPr lang="en" sz="1500" dirty="0" err="1">
                <a:latin typeface="Fira Sans"/>
                <a:ea typeface="Fira Sans"/>
              </a:rPr>
              <a:t>ideia</a:t>
            </a:r>
            <a:r>
              <a:rPr lang="en" sz="1500" dirty="0">
                <a:latin typeface="Fira Sans"/>
                <a:ea typeface="Fira Sans"/>
              </a:rPr>
              <a:t> de </a:t>
            </a:r>
            <a:r>
              <a:rPr lang="en" sz="1500" dirty="0" err="1">
                <a:latin typeface="Fira Sans"/>
                <a:ea typeface="Fira Sans"/>
              </a:rPr>
              <a:t>calma</a:t>
            </a:r>
            <a:r>
              <a:rPr lang="en" sz="1500" dirty="0">
                <a:latin typeface="Fira Sans"/>
                <a:ea typeface="Fira Sans"/>
              </a:rPr>
              <a:t>, </a:t>
            </a:r>
            <a:r>
              <a:rPr lang="en" sz="1500" dirty="0" err="1">
                <a:latin typeface="Fira Sans"/>
                <a:ea typeface="Fira Sans"/>
              </a:rPr>
              <a:t>serenidade</a:t>
            </a:r>
            <a:r>
              <a:rPr lang="en" sz="1500" dirty="0">
                <a:latin typeface="Fira Sans"/>
                <a:ea typeface="Fira Sans"/>
              </a:rPr>
              <a:t> e </a:t>
            </a:r>
            <a:r>
              <a:rPr lang="en" sz="1500" dirty="0" err="1">
                <a:latin typeface="Fira Sans"/>
                <a:ea typeface="Fira Sans"/>
              </a:rPr>
              <a:t>tranquilidade</a:t>
            </a:r>
            <a:r>
              <a:rPr lang="en" sz="1500" dirty="0">
                <a:latin typeface="Fira Sans"/>
                <a:ea typeface="Fira Sans"/>
              </a:rPr>
              <a:t>. Por </a:t>
            </a:r>
            <a:r>
              <a:rPr lang="en" sz="1500" dirty="0" err="1">
                <a:latin typeface="Fira Sans"/>
                <a:ea typeface="Fira Sans"/>
              </a:rPr>
              <a:t>esse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motivo</a:t>
            </a:r>
            <a:r>
              <a:rPr lang="en" sz="1500" dirty="0">
                <a:latin typeface="Fira Sans"/>
                <a:ea typeface="Fira Sans"/>
              </a:rPr>
              <a:t>, é </a:t>
            </a:r>
            <a:r>
              <a:rPr lang="en" sz="1500" dirty="0" err="1">
                <a:latin typeface="Fira Sans"/>
                <a:ea typeface="Fira Sans"/>
              </a:rPr>
              <a:t>usado</a:t>
            </a:r>
            <a:r>
              <a:rPr lang="en" sz="1500" dirty="0">
                <a:latin typeface="Fira Sans"/>
                <a:ea typeface="Fira Sans"/>
              </a:rPr>
              <a:t> para </a:t>
            </a:r>
            <a:r>
              <a:rPr lang="en" sz="1500" dirty="0" err="1">
                <a:latin typeface="Fira Sans"/>
                <a:ea typeface="Fira Sans"/>
              </a:rPr>
              <a:t>representar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profissionalismo</a:t>
            </a:r>
            <a:r>
              <a:rPr lang="en" sz="1500" dirty="0">
                <a:latin typeface="Fira Sans"/>
                <a:ea typeface="Fira Sans"/>
              </a:rPr>
              <a:t>.</a:t>
            </a:r>
            <a:endParaRPr lang="en" sz="1500">
              <a:latin typeface="Fira Sans"/>
              <a:ea typeface="Fira Sans"/>
              <a:cs typeface="Fira Sans"/>
            </a:endParaRPr>
          </a:p>
        </p:txBody>
      </p:sp>
      <p:sp>
        <p:nvSpPr>
          <p:cNvPr id="1048994" name="Google Shape;2368;p27"/>
          <p:cNvSpPr txBox="1"/>
          <p:nvPr/>
        </p:nvSpPr>
        <p:spPr>
          <a:xfrm>
            <a:off x="5418182" y="3177443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</a:rPr>
              <a:t>O </a:t>
            </a:r>
            <a:r>
              <a:rPr lang="en" sz="1500" dirty="0" err="1">
                <a:latin typeface="Fira Sans"/>
              </a:rPr>
              <a:t>amarelo</a:t>
            </a:r>
            <a:r>
              <a:rPr lang="en" sz="1500" dirty="0">
                <a:latin typeface="Fira Sans"/>
              </a:rPr>
              <a:t> </a:t>
            </a:r>
            <a:r>
              <a:rPr lang="en" sz="1500" dirty="0" err="1">
                <a:latin typeface="Fira Sans"/>
              </a:rPr>
              <a:t>tem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capacidade</a:t>
            </a:r>
            <a:r>
              <a:rPr lang="en" sz="1500" dirty="0">
                <a:latin typeface="Fira Sans"/>
              </a:rPr>
              <a:t> de </a:t>
            </a:r>
            <a:r>
              <a:rPr lang="en" sz="1500" dirty="0" err="1">
                <a:latin typeface="Fira Sans"/>
              </a:rPr>
              <a:t>estimular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concentração</a:t>
            </a:r>
            <a:r>
              <a:rPr lang="en" sz="1500" dirty="0">
                <a:latin typeface="Fira Sans"/>
              </a:rPr>
              <a:t> e o </a:t>
            </a:r>
            <a:r>
              <a:rPr lang="en" sz="1500" dirty="0" err="1">
                <a:latin typeface="Fira Sans"/>
              </a:rPr>
              <a:t>intelecto</a:t>
            </a:r>
            <a:r>
              <a:rPr lang="en" sz="1500" dirty="0">
                <a:latin typeface="Fira Sans"/>
              </a:rPr>
              <a:t> das </a:t>
            </a:r>
            <a:r>
              <a:rPr lang="en" sz="1500" dirty="0" err="1">
                <a:latin typeface="Fira Sans"/>
              </a:rPr>
              <a:t>pessoas</a:t>
            </a:r>
            <a:r>
              <a:rPr lang="en" sz="1500" dirty="0">
                <a:latin typeface="Fira Sans"/>
              </a:rPr>
              <a:t>.</a:t>
            </a:r>
            <a:endParaRPr lang="en-US" sz="1500" dirty="0">
              <a:latin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8E0C3E-1F6C-2CDA-06B3-E507D2FF2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Google Shape;2822;p31">
            <a:extLst>
              <a:ext uri="{FF2B5EF4-FFF2-40B4-BE49-F238E27FC236}">
                <a16:creationId xmlns:a16="http://schemas.microsoft.com/office/drawing/2014/main" id="{EB552078-4691-A8E3-D3F4-B97F5657516D}"/>
              </a:ext>
            </a:extLst>
          </p:cNvPr>
          <p:cNvSpPr txBox="1"/>
          <p:nvPr/>
        </p:nvSpPr>
        <p:spPr>
          <a:xfrm>
            <a:off x="591187" y="16781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2322;p27">
            <a:extLst>
              <a:ext uri="{FF2B5EF4-FFF2-40B4-BE49-F238E27FC236}">
                <a16:creationId xmlns:a16="http://schemas.microsoft.com/office/drawing/2014/main" id="{70BFC590-562C-A143-F232-7EC22211F458}"/>
              </a:ext>
            </a:extLst>
          </p:cNvPr>
          <p:cNvSpPr/>
          <p:nvPr/>
        </p:nvSpPr>
        <p:spPr>
          <a:xfrm>
            <a:off x="3955973" y="3423617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7CD23"/>
          </a:solidFill>
          <a:ln>
            <a:solidFill>
              <a:srgbClr val="F7CD2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282;p43">
            <a:extLst>
              <a:ext uri="{FF2B5EF4-FFF2-40B4-BE49-F238E27FC236}">
                <a16:creationId xmlns:a16="http://schemas.microsoft.com/office/drawing/2014/main" id="{F47BA86E-5BCD-974D-77BE-2532A327312D}"/>
              </a:ext>
            </a:extLst>
          </p:cNvPr>
          <p:cNvSpPr txBox="1"/>
          <p:nvPr/>
        </p:nvSpPr>
        <p:spPr>
          <a:xfrm>
            <a:off x="891112" y="2050924"/>
            <a:ext cx="2621989" cy="8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886F4-A061-04E0-72BC-956E509E800F}"/>
              </a:ext>
            </a:extLst>
          </p:cNvPr>
          <p:cNvSpPr/>
          <p:nvPr/>
        </p:nvSpPr>
        <p:spPr>
          <a:xfrm>
            <a:off x="559593" y="2865437"/>
            <a:ext cx="3294062" cy="833437"/>
          </a:xfrm>
          <a:prstGeom prst="rect">
            <a:avLst/>
          </a:prstGeom>
          <a:solidFill>
            <a:srgbClr val="F7CD23"/>
          </a:solidFill>
          <a:ln>
            <a:solidFill>
              <a:srgbClr val="F7C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A63E0-1C04-1F1F-8B30-A77BB65388C2}"/>
              </a:ext>
            </a:extLst>
          </p:cNvPr>
          <p:cNvSpPr/>
          <p:nvPr/>
        </p:nvSpPr>
        <p:spPr>
          <a:xfrm>
            <a:off x="559592" y="1928812"/>
            <a:ext cx="3294062" cy="936624"/>
          </a:xfrm>
          <a:prstGeom prst="rect">
            <a:avLst/>
          </a:prstGeom>
          <a:solidFill>
            <a:srgbClr val="054F77"/>
          </a:solidFill>
          <a:ln>
            <a:solidFill>
              <a:srgbClr val="054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282;p43">
            <a:extLst>
              <a:ext uri="{FF2B5EF4-FFF2-40B4-BE49-F238E27FC236}">
                <a16:creationId xmlns:a16="http://schemas.microsoft.com/office/drawing/2014/main" id="{32D6972A-2A3B-BA54-9963-75C9C13BB6FB}"/>
              </a:ext>
            </a:extLst>
          </p:cNvPr>
          <p:cNvSpPr txBox="1"/>
          <p:nvPr/>
        </p:nvSpPr>
        <p:spPr>
          <a:xfrm>
            <a:off x="954613" y="1979487"/>
            <a:ext cx="2494987" cy="76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21" name="Google Shape;5288;p43">
            <a:extLst>
              <a:ext uri="{FF2B5EF4-FFF2-40B4-BE49-F238E27FC236}">
                <a16:creationId xmlns:a16="http://schemas.microsoft.com/office/drawing/2014/main" id="{3C76B7F2-477D-D334-9756-3D74CB938B46}"/>
              </a:ext>
            </a:extLst>
          </p:cNvPr>
          <p:cNvSpPr txBox="1"/>
          <p:nvPr/>
        </p:nvSpPr>
        <p:spPr>
          <a:xfrm>
            <a:off x="1111950" y="2864326"/>
            <a:ext cx="2344174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Amarelo</a:t>
            </a:r>
            <a:endParaRPr lang="en" sz="1500" dirty="0">
              <a:solidFill>
                <a:schemeClr val="tx1"/>
              </a:solidFill>
              <a:latin typeface="Fira Sans Medium"/>
              <a:ea typeface="Fira Sans Medium"/>
              <a:cs typeface="Fira Sans Medium"/>
            </a:endParaRP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RGB :247,205,35</a:t>
            </a: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HEX: f7cd23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97A42D-35F5-B06C-C91B-D5526B9914B8}"/>
              </a:ext>
            </a:extLst>
          </p:cNvPr>
          <p:cNvSpPr txBox="1"/>
          <p:nvPr/>
        </p:nvSpPr>
        <p:spPr>
          <a:xfrm>
            <a:off x="7306337" y="3521732"/>
            <a:ext cx="220320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4300" indent="0">
              <a:buNone/>
            </a:pPr>
            <a:r>
              <a:rPr lang="pt-BR" sz="1000" dirty="0">
                <a:latin typeface="Fira Sans" panose="020B0503050000020004" pitchFamily="34" charset="0"/>
                <a:ea typeface="Calibri" panose="020F0502020204030204" pitchFamily="34" charset="0"/>
              </a:rPr>
              <a:t>(HELLER, 2019)</a:t>
            </a:r>
            <a:endParaRPr lang="en-US" sz="1000"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Tipografia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96475" y="1696669"/>
            <a:ext cx="5600727" cy="18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500" b="1" dirty="0">
                <a:latin typeface="Fira Sans"/>
                <a:ea typeface="Fira Sans"/>
                <a:cs typeface="Fira Sans"/>
              </a:rPr>
              <a:t>Fonte: </a:t>
            </a:r>
            <a:r>
              <a:rPr lang="pt-BR" sz="1500" dirty="0">
                <a:latin typeface="Fira Sans"/>
                <a:ea typeface="Fira Sans"/>
                <a:cs typeface="Fira Sans"/>
              </a:rPr>
              <a:t>Dosis-SemiBold.ttf</a:t>
            </a:r>
            <a:endParaRPr lang="en-US" sz="1500" dirty="0">
              <a:latin typeface="Fira Sans"/>
            </a:endParaRPr>
          </a:p>
          <a:p>
            <a:r>
              <a:rPr lang="pt-BR" sz="1500" b="1" dirty="0">
                <a:latin typeface="Fira Sans"/>
              </a:rPr>
              <a:t>Classe da família:</a:t>
            </a:r>
            <a:r>
              <a:rPr lang="pt-BR" sz="1500" dirty="0">
                <a:latin typeface="Fira Sans"/>
              </a:rPr>
              <a:t> sem serifa</a:t>
            </a:r>
          </a:p>
          <a:p>
            <a:r>
              <a:rPr lang="pt-BR" sz="1500" b="1" dirty="0">
                <a:latin typeface="Fira Sans"/>
              </a:rPr>
              <a:t>Padrão da família: </a:t>
            </a:r>
            <a:r>
              <a:rPr lang="pt-BR" sz="1500" dirty="0">
                <a:latin typeface="Fira Sans"/>
              </a:rPr>
              <a:t>regular</a:t>
            </a:r>
          </a:p>
          <a:p>
            <a:r>
              <a:rPr lang="pt-BR" sz="1500" b="1" dirty="0">
                <a:latin typeface="Fira Sans"/>
              </a:rPr>
              <a:t>Designer:</a:t>
            </a:r>
            <a:endParaRPr lang="pt-BR" sz="1500" dirty="0">
              <a:latin typeface="Fira Sans"/>
            </a:endParaRPr>
          </a:p>
          <a:p>
            <a:r>
              <a:rPr lang="pt-BR" sz="1500" i="1" dirty="0">
                <a:latin typeface="Fira Sans"/>
              </a:rPr>
              <a:t>Edgar Tolentino, Pablo </a:t>
            </a:r>
            <a:r>
              <a:rPr lang="pt-BR" sz="1500" i="1" dirty="0" err="1">
                <a:latin typeface="Fira Sans"/>
              </a:rPr>
              <a:t>Impallari</a:t>
            </a:r>
            <a:r>
              <a:rPr lang="pt-BR" sz="1500" i="1" dirty="0">
                <a:latin typeface="Fira Sans"/>
              </a:rPr>
              <a:t>, </a:t>
            </a:r>
            <a:r>
              <a:rPr lang="pt-BR" sz="1500" i="1" dirty="0" err="1">
                <a:latin typeface="Fira Sans"/>
              </a:rPr>
              <a:t>Igino</a:t>
            </a:r>
            <a:r>
              <a:rPr lang="pt-BR" sz="1500" i="1" dirty="0">
                <a:latin typeface="Fira Sans"/>
              </a:rPr>
              <a:t> Mari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</a:rPr>
              <a:t>(FONTES2U, 2022)</a:t>
            </a:r>
            <a:endParaRPr lang="pt-BR" dirty="0">
              <a:solidFill>
                <a:schemeClr val="tx1"/>
              </a:solidFill>
              <a:latin typeface="Fira Sans"/>
              <a:cs typeface="Times New Roman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048769" name="TextBox 1048768">
            <a:extLst>
              <a:ext uri="{FF2B5EF4-FFF2-40B4-BE49-F238E27FC236}">
                <a16:creationId xmlns:a16="http://schemas.microsoft.com/office/drawing/2014/main" id="{A4D9F5E3-6C5E-A5E9-2551-6AB5FE980CB5}"/>
              </a:ext>
            </a:extLst>
          </p:cNvPr>
          <p:cNvSpPr txBox="1"/>
          <p:nvPr/>
        </p:nvSpPr>
        <p:spPr>
          <a:xfrm>
            <a:off x="2132173" y="4002683"/>
            <a:ext cx="57134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Fira Sans"/>
              </a:rPr>
              <a:t>Fonte de </a:t>
            </a:r>
            <a:r>
              <a:rPr lang="en-US" sz="1500" dirty="0" err="1">
                <a:latin typeface="Fira Sans"/>
              </a:rPr>
              <a:t>fácil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leitura</a:t>
            </a:r>
            <a:r>
              <a:rPr lang="en-US" sz="1500" dirty="0">
                <a:latin typeface="Fira Sans"/>
              </a:rPr>
              <a:t>: </a:t>
            </a:r>
            <a:r>
              <a:rPr lang="en-US" sz="1500" dirty="0" err="1">
                <a:latin typeface="Fira Sans"/>
              </a:rPr>
              <a:t>formas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arredondadas</a:t>
            </a:r>
            <a:r>
              <a:rPr lang="en-US" sz="1500" dirty="0">
                <a:latin typeface="Fira Sans"/>
              </a:rPr>
              <a:t> e </a:t>
            </a:r>
            <a:r>
              <a:rPr lang="en-US" sz="1500" dirty="0" err="1">
                <a:latin typeface="Fira Sans"/>
              </a:rPr>
              <a:t>dinâmicas</a:t>
            </a:r>
            <a:r>
              <a:rPr lang="en-US" sz="1500" dirty="0">
                <a:latin typeface="Fira Sans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Fira Sans"/>
              </a:rPr>
              <a:t>Formato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amigável</a:t>
            </a:r>
            <a:r>
              <a:rPr lang="en-US" sz="1500" dirty="0">
                <a:latin typeface="Fira Sans"/>
              </a:rPr>
              <a:t> para o </a:t>
            </a:r>
            <a:r>
              <a:rPr lang="en-US" sz="1500" dirty="0" err="1">
                <a:latin typeface="Fira Sans"/>
              </a:rPr>
              <a:t>público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alvo</a:t>
            </a:r>
            <a:r>
              <a:rPr lang="en-US" sz="1500" dirty="0">
                <a:latin typeface="Fira Sans"/>
              </a:rPr>
              <a:t>.</a:t>
            </a:r>
          </a:p>
        </p:txBody>
      </p:sp>
      <p:sp>
        <p:nvSpPr>
          <p:cNvPr id="1048770" name="TextBox 1048769">
            <a:extLst>
              <a:ext uri="{FF2B5EF4-FFF2-40B4-BE49-F238E27FC236}">
                <a16:creationId xmlns:a16="http://schemas.microsoft.com/office/drawing/2014/main" id="{A5A3A159-AC50-6BBB-A807-18780C2104CB}"/>
              </a:ext>
            </a:extLst>
          </p:cNvPr>
          <p:cNvSpPr txBox="1"/>
          <p:nvPr/>
        </p:nvSpPr>
        <p:spPr>
          <a:xfrm>
            <a:off x="2135186" y="3694906"/>
            <a:ext cx="3165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Fira Sans" panose="020B0503050000020004" pitchFamily="34" charset="0"/>
              </a:rPr>
              <a:t>Decisão</a:t>
            </a:r>
            <a:r>
              <a:rPr lang="en-US" dirty="0">
                <a:latin typeface="Fira Sans" panose="020B0503050000020004" pitchFamily="34" charset="0"/>
              </a:rPr>
              <a:t> da </a:t>
            </a:r>
            <a:r>
              <a:rPr lang="en-US" dirty="0" err="1">
                <a:latin typeface="Fira Sans" panose="020B0503050000020004" pitchFamily="34" charset="0"/>
              </a:rPr>
              <a:t>escolha</a:t>
            </a:r>
            <a:r>
              <a:rPr lang="en-US" dirty="0">
                <a:latin typeface="Fira Sans" panose="020B0503050000020004" pitchFamily="34" charset="0"/>
              </a:rPr>
              <a:t>:</a:t>
            </a:r>
          </a:p>
        </p:txBody>
      </p:sp>
      <p:pic>
        <p:nvPicPr>
          <p:cNvPr id="1048771" name="Imagem 1048770" descr="Logotipo&#10;&#10;Descrição gerada automaticamente">
            <a:extLst>
              <a:ext uri="{FF2B5EF4-FFF2-40B4-BE49-F238E27FC236}">
                <a16:creationId xmlns:a16="http://schemas.microsoft.com/office/drawing/2014/main" id="{A06A1D03-0F0F-6AA6-9136-DFBCF2F5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1" y="701337"/>
            <a:ext cx="4131138" cy="1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Telas conceituais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048771" name="CaixaDeTexto 1048770">
            <a:extLst>
              <a:ext uri="{FF2B5EF4-FFF2-40B4-BE49-F238E27FC236}">
                <a16:creationId xmlns:a16="http://schemas.microsoft.com/office/drawing/2014/main" id="{9F15D66B-5AC8-6D79-F491-86D4BEA36F65}"/>
              </a:ext>
            </a:extLst>
          </p:cNvPr>
          <p:cNvSpPr txBox="1"/>
          <p:nvPr/>
        </p:nvSpPr>
        <p:spPr>
          <a:xfrm>
            <a:off x="4033699" y="631990"/>
            <a:ext cx="256512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7: Telas conceituais do aplicativo. </a:t>
            </a:r>
          </a:p>
        </p:txBody>
      </p:sp>
      <p:sp>
        <p:nvSpPr>
          <p:cNvPr id="1048772" name="CaixaDeTexto 1048771">
            <a:extLst>
              <a:ext uri="{FF2B5EF4-FFF2-40B4-BE49-F238E27FC236}">
                <a16:creationId xmlns:a16="http://schemas.microsoft.com/office/drawing/2014/main" id="{E8226ADA-6010-8CCC-618A-0B83E37C226E}"/>
              </a:ext>
            </a:extLst>
          </p:cNvPr>
          <p:cNvSpPr txBox="1"/>
          <p:nvPr/>
        </p:nvSpPr>
        <p:spPr>
          <a:xfrm>
            <a:off x="4467117" y="4604682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grpSp>
        <p:nvGrpSpPr>
          <p:cNvPr id="1048773" name="Agrupar 1048772">
            <a:extLst>
              <a:ext uri="{FF2B5EF4-FFF2-40B4-BE49-F238E27FC236}">
                <a16:creationId xmlns:a16="http://schemas.microsoft.com/office/drawing/2014/main" id="{B62CFDA9-8A3C-342C-04C3-987702B41FE3}"/>
              </a:ext>
            </a:extLst>
          </p:cNvPr>
          <p:cNvGrpSpPr/>
          <p:nvPr/>
        </p:nvGrpSpPr>
        <p:grpSpPr>
          <a:xfrm>
            <a:off x="2023768" y="954171"/>
            <a:ext cx="6611114" cy="3672497"/>
            <a:chOff x="2010853" y="938222"/>
            <a:chExt cx="6611114" cy="3672497"/>
          </a:xfrm>
        </p:grpSpPr>
        <p:grpSp>
          <p:nvGrpSpPr>
            <p:cNvPr id="1048774" name="Agrupar 1048773">
              <a:extLst>
                <a:ext uri="{FF2B5EF4-FFF2-40B4-BE49-F238E27FC236}">
                  <a16:creationId xmlns:a16="http://schemas.microsoft.com/office/drawing/2014/main" id="{CD380415-3AD6-057E-6F39-251E1E27FE33}"/>
                </a:ext>
              </a:extLst>
            </p:cNvPr>
            <p:cNvGrpSpPr/>
            <p:nvPr/>
          </p:nvGrpSpPr>
          <p:grpSpPr>
            <a:xfrm>
              <a:off x="2010853" y="955959"/>
              <a:ext cx="6611114" cy="3654760"/>
              <a:chOff x="2010853" y="955959"/>
              <a:chExt cx="6611114" cy="3654760"/>
            </a:xfrm>
          </p:grpSpPr>
          <p:pic>
            <p:nvPicPr>
              <p:cNvPr id="1048777" name="Imagem 1048776">
                <a:extLst>
                  <a:ext uri="{FF2B5EF4-FFF2-40B4-BE49-F238E27FC236}">
                    <a16:creationId xmlns:a16="http://schemas.microsoft.com/office/drawing/2014/main" id="{6D911256-38D6-9F44-9830-664FAD6BC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010853" y="955959"/>
                <a:ext cx="2441532" cy="3654760"/>
              </a:xfrm>
              <a:prstGeom prst="rect">
                <a:avLst/>
              </a:prstGeom>
            </p:spPr>
          </p:pic>
          <p:pic>
            <p:nvPicPr>
              <p:cNvPr id="1048778" name="Imagem 1048777">
                <a:extLst>
                  <a:ext uri="{FF2B5EF4-FFF2-40B4-BE49-F238E27FC236}">
                    <a16:creationId xmlns:a16="http://schemas.microsoft.com/office/drawing/2014/main" id="{5F3E5D6F-930D-FCFC-4657-C8BA75183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335" y="955959"/>
                <a:ext cx="2442632" cy="3654000"/>
              </a:xfrm>
              <a:prstGeom prst="rect">
                <a:avLst/>
              </a:prstGeom>
            </p:spPr>
          </p:pic>
        </p:grpSp>
        <p:pic>
          <p:nvPicPr>
            <p:cNvPr id="1048776" name="Imagem 1048775">
              <a:extLst>
                <a:ext uri="{FF2B5EF4-FFF2-40B4-BE49-F238E27FC236}">
                  <a16:creationId xmlns:a16="http://schemas.microsoft.com/office/drawing/2014/main" id="{1129F914-D2B7-84E2-A66A-D39499D7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5279" y="938222"/>
              <a:ext cx="1841965" cy="3556899"/>
            </a:xfrm>
            <a:prstGeom prst="rect">
              <a:avLst/>
            </a:prstGeom>
          </p:spPr>
        </p:pic>
      </p:grpSp>
      <p:sp>
        <p:nvSpPr>
          <p:cNvPr id="1048775" name="Retângulo 1048774">
            <a:extLst>
              <a:ext uri="{FF2B5EF4-FFF2-40B4-BE49-F238E27FC236}">
                <a16:creationId xmlns:a16="http://schemas.microsoft.com/office/drawing/2014/main" id="{D7190F73-399E-3C9C-70B7-B009CC72F12C}"/>
              </a:ext>
            </a:extLst>
          </p:cNvPr>
          <p:cNvSpPr/>
          <p:nvPr/>
        </p:nvSpPr>
        <p:spPr>
          <a:xfrm>
            <a:off x="2511166" y="1527700"/>
            <a:ext cx="1479145" cy="687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8770" name="Imagem 1048769" descr="Logotipo&#10;&#10;Descrição gerada automaticamente">
            <a:extLst>
              <a:ext uri="{FF2B5EF4-FFF2-40B4-BE49-F238E27FC236}">
                <a16:creationId xmlns:a16="http://schemas.microsoft.com/office/drawing/2014/main" id="{FAF00302-67B6-CF11-FB7B-5657D31FE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490" y="1654874"/>
            <a:ext cx="1530495" cy="4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5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6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8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9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0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1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2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3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Roteiro de apresentação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04" name="Google Shape;1702;p21"/>
          <p:cNvSpPr/>
          <p:nvPr/>
        </p:nvSpPr>
        <p:spPr>
          <a:xfrm>
            <a:off x="5156612" y="3765235"/>
            <a:ext cx="3274691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5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6" name="Google Shape;1704;p21"/>
          <p:cNvSpPr/>
          <p:nvPr/>
        </p:nvSpPr>
        <p:spPr>
          <a:xfrm>
            <a:off x="5156612" y="407055"/>
            <a:ext cx="3274693" cy="9760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7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8" name="Google Shape;1706;p21"/>
          <p:cNvSpPr/>
          <p:nvPr/>
        </p:nvSpPr>
        <p:spPr>
          <a:xfrm>
            <a:off x="5156613" y="2089089"/>
            <a:ext cx="32746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9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0" name="Google Shape;1708;p21"/>
          <p:cNvSpPr/>
          <p:nvPr/>
        </p:nvSpPr>
        <p:spPr>
          <a:xfrm>
            <a:off x="7018680" y="1249974"/>
            <a:ext cx="1849910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1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2" name="Google Shape;1710;p21"/>
          <p:cNvSpPr/>
          <p:nvPr/>
        </p:nvSpPr>
        <p:spPr>
          <a:xfrm>
            <a:off x="7018680" y="2927178"/>
            <a:ext cx="1903444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3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4" name="Google Shape;1712;p21"/>
          <p:cNvSpPr txBox="1"/>
          <p:nvPr/>
        </p:nvSpPr>
        <p:spPr>
          <a:xfrm>
            <a:off x="5589880" y="722132"/>
            <a:ext cx="261739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Introdução: discalculia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Google Shape;1714;p21"/>
          <p:cNvSpPr txBox="1"/>
          <p:nvPr/>
        </p:nvSpPr>
        <p:spPr>
          <a:xfrm>
            <a:off x="5587382" y="2403314"/>
            <a:ext cx="261989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Dismath</a:t>
            </a: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: objetivos e funções 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6" name="Google Shape;1716;p21"/>
          <p:cNvSpPr txBox="1"/>
          <p:nvPr/>
        </p:nvSpPr>
        <p:spPr>
          <a:xfrm>
            <a:off x="5572496" y="4088477"/>
            <a:ext cx="2634781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Requisitos funcionais e não funcionais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7" name="Google Shape;1718;p21"/>
          <p:cNvSpPr txBox="1"/>
          <p:nvPr/>
        </p:nvSpPr>
        <p:spPr>
          <a:xfrm>
            <a:off x="7448098" y="3241435"/>
            <a:ext cx="142049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Telas conceituais e HTML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8" name="Google Shape;1720;p21"/>
          <p:cNvSpPr txBox="1"/>
          <p:nvPr/>
        </p:nvSpPr>
        <p:spPr>
          <a:xfrm>
            <a:off x="7445205" y="1709163"/>
            <a:ext cx="142338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Logotipo e tipografia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A2A99DE-DC01-8B31-6EE3-A42BA87A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croqui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3"/>
          <a:stretch/>
        </p:blipFill>
        <p:spPr>
          <a:xfrm>
            <a:off x="1842654" y="900785"/>
            <a:ext cx="3463547" cy="3646175"/>
          </a:xfrm>
          <a:prstGeom prst="rect">
            <a:avLst/>
          </a:prstGeom>
        </p:spPr>
      </p:pic>
      <p:pic>
        <p:nvPicPr>
          <p:cNvPr id="1048769" name="Imagem 10487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9"/>
          <a:stretch/>
        </p:blipFill>
        <p:spPr>
          <a:xfrm>
            <a:off x="5403995" y="895429"/>
            <a:ext cx="3472540" cy="3651531"/>
          </a:xfrm>
          <a:prstGeom prst="rect">
            <a:avLst/>
          </a:prstGeom>
        </p:spPr>
      </p:pic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F6F26A55-66EE-FC10-E273-B5E0F87AF677}"/>
              </a:ext>
            </a:extLst>
          </p:cNvPr>
          <p:cNvSpPr txBox="1"/>
          <p:nvPr/>
        </p:nvSpPr>
        <p:spPr>
          <a:xfrm>
            <a:off x="4030870" y="832011"/>
            <a:ext cx="1451038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8: Croqui HTML</a:t>
            </a:r>
          </a:p>
        </p:txBody>
      </p:sp>
      <p:pic>
        <p:nvPicPr>
          <p:cNvPr id="1048771" name="Imagem 1048770" descr="Logotipo&#10;&#10;Descrição gerada automaticamente">
            <a:extLst>
              <a:ext uri="{FF2B5EF4-FFF2-40B4-BE49-F238E27FC236}">
                <a16:creationId xmlns:a16="http://schemas.microsoft.com/office/drawing/2014/main" id="{4F1633F9-3A4E-31DA-283A-F0AD3AB9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42" y="3141248"/>
            <a:ext cx="1870961" cy="4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index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283" y="1117484"/>
            <a:ext cx="5514086" cy="3100160"/>
          </a:xfrm>
          <a:prstGeom prst="rect">
            <a:avLst/>
          </a:prstGeom>
        </p:spPr>
      </p:pic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734D2703-2985-94F2-2E35-CF63592BDF69}"/>
              </a:ext>
            </a:extLst>
          </p:cNvPr>
          <p:cNvSpPr txBox="1"/>
          <p:nvPr/>
        </p:nvSpPr>
        <p:spPr>
          <a:xfrm>
            <a:off x="4030870" y="832011"/>
            <a:ext cx="144783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9: Croqui HTML</a:t>
            </a:r>
          </a:p>
        </p:txBody>
      </p:sp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C29336C6-35A7-7F55-1B95-E41FBA5D9C7C}"/>
              </a:ext>
            </a:extLst>
          </p:cNvPr>
          <p:cNvSpPr txBox="1"/>
          <p:nvPr/>
        </p:nvSpPr>
        <p:spPr>
          <a:xfrm>
            <a:off x="4258687" y="4291220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  <p:extLst>
      <p:ext uri="{BB962C8B-B14F-4D97-AF65-F5344CB8AC3E}">
        <p14:creationId xmlns:p14="http://schemas.microsoft.com/office/powerpoint/2010/main" val="267162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sobre nós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48769" name="Imagem 104876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2791" y="1087775"/>
            <a:ext cx="5587903" cy="3141662"/>
          </a:xfrm>
          <a:prstGeom prst="rect">
            <a:avLst/>
          </a:prstGeom>
        </p:spPr>
      </p:pic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AEC63462-DB33-4FE8-4EA7-52601192232D}"/>
              </a:ext>
            </a:extLst>
          </p:cNvPr>
          <p:cNvSpPr txBox="1"/>
          <p:nvPr/>
        </p:nvSpPr>
        <p:spPr>
          <a:xfrm>
            <a:off x="4030870" y="832011"/>
            <a:ext cx="150874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10: Croqui HTML</a:t>
            </a:r>
          </a:p>
        </p:txBody>
      </p:sp>
      <p:sp>
        <p:nvSpPr>
          <p:cNvPr id="1048770" name="CaixaDeTexto 1048769">
            <a:extLst>
              <a:ext uri="{FF2B5EF4-FFF2-40B4-BE49-F238E27FC236}">
                <a16:creationId xmlns:a16="http://schemas.microsoft.com/office/drawing/2014/main" id="{3D78ECE1-F422-4860-225A-10968493AE89}"/>
              </a:ext>
            </a:extLst>
          </p:cNvPr>
          <p:cNvSpPr txBox="1"/>
          <p:nvPr/>
        </p:nvSpPr>
        <p:spPr>
          <a:xfrm>
            <a:off x="4231793" y="4246083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48772" name="Imagem 1048771" descr="Logotipo&#10;&#10;Descrição gerada automaticamente">
            <a:extLst>
              <a:ext uri="{FF2B5EF4-FFF2-40B4-BE49-F238E27FC236}">
                <a16:creationId xmlns:a16="http://schemas.microsoft.com/office/drawing/2014/main" id="{442127A9-64D5-AFC2-654F-C48B7249E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43" y="2646741"/>
            <a:ext cx="2132197" cy="5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bibliográficas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BASTOS, J.A. O cérebro e a matemática. São Paulo: Edição do Autor; 2008.         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GARCIA, J.N. Manual de dificuldades de aprendizagem: Linguagem, leitura, escrita e matemática. Porto Alegre: Artmed; 1998.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HELLER, Eva. A psicologia das cores: como as cores afetam a emoção e a razão. São Paulo: Olhares, 2022.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KOSC, L. Developmental dyscalculia. J Learn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Disabil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. 1974; p. 164-77.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PERETTI, </a:t>
            </a:r>
            <a:r>
              <a:rPr lang="pt-BR" sz="1200" dirty="0" err="1">
                <a:solidFill>
                  <a:schemeClr val="tx1"/>
                </a:solidFill>
                <a:ea typeface="Calibri" panose="020F0502020204030204" pitchFamily="34" charset="0"/>
              </a:rPr>
              <a:t>Lisiani</a:t>
            </a: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. Discalculia – transtorno de aprendizagem. Universidade Regional Integrada do Alto Uruguai e das Missões – Uri. Erechim/RS, 2019. </a:t>
            </a:r>
            <a:endParaRPr lang="en-US" sz="12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 Medium" panose="020B06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sitiográficas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6208" y="1246817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FONTES2U. Disponível em: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&lt;https://pt.fonts2u.com/</a:t>
            </a:r>
            <a:r>
              <a:rPr lang="pt-BR" sz="1200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dosis-semibold.fonte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&gt;. 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Acesso em:17/11/2022.</a:t>
            </a:r>
            <a:endParaRPr lang="pt-BR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</a:rPr>
              <a:t>IHCRIEI. Disponível 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&lt;https://www.ihcriei.com.br/zaahome/a-conexao-entre-lampadas-e-a-criatividade/&gt;. 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Acesso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 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em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: 01-12-2022</a:t>
            </a:r>
            <a:endParaRPr lang="pt-BR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MONOTYPE GMBH.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LinoType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: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the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source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of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the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 </a:t>
            </a:r>
            <a:r>
              <a:rPr lang="pt-BR" sz="1200" b="1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originals</a:t>
            </a:r>
            <a:r>
              <a:rPr lang="pt-BR" sz="1200" b="1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, 2022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. Disponível em: </a:t>
            </a:r>
          </a:p>
          <a:p>
            <a:pPr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</a:rPr>
              <a:t>&lt;https://www.linotype.com/6580152/arsenica-family.html&gt;. Acesso em: 17/11/2022.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SLIDESGO. Disponível 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&lt;https://slidesgo.com/</a:t>
            </a:r>
            <a:r>
              <a:rPr lang="pt-BR" sz="1200" dirty="0" err="1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pt</a:t>
            </a: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/&gt;. Acesso em: 14/11/2022.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054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93" name="CaixaDeTexto 92"/>
          <p:cNvSpPr txBox="1"/>
          <p:nvPr/>
        </p:nvSpPr>
        <p:spPr>
          <a:xfrm>
            <a:off x="2751992" y="2063918"/>
            <a:ext cx="3640015" cy="1015663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Fira Sans" panose="020B0503050000020004" pitchFamily="34" charset="0"/>
              </a:rPr>
              <a:t>Obrigado!</a:t>
            </a:r>
          </a:p>
        </p:txBody>
      </p:sp>
      <p:grpSp>
        <p:nvGrpSpPr>
          <p:cNvPr id="3" name="Google Shape;3245;p35">
            <a:extLst>
              <a:ext uri="{FF2B5EF4-FFF2-40B4-BE49-F238E27FC236}">
                <a16:creationId xmlns:a16="http://schemas.microsoft.com/office/drawing/2014/main" id="{E8D11665-372E-EE56-F17C-D31FC413BE19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4" name="Google Shape;3246;p35">
              <a:extLst>
                <a:ext uri="{FF2B5EF4-FFF2-40B4-BE49-F238E27FC236}">
                  <a16:creationId xmlns:a16="http://schemas.microsoft.com/office/drawing/2014/main" id="{09375675-238D-ECC0-72CB-8362C182806A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7;p35">
              <a:extLst>
                <a:ext uri="{FF2B5EF4-FFF2-40B4-BE49-F238E27FC236}">
                  <a16:creationId xmlns:a16="http://schemas.microsoft.com/office/drawing/2014/main" id="{29069F07-7AA5-1676-7EF2-331AEAA73D76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8;p35">
              <a:extLst>
                <a:ext uri="{FF2B5EF4-FFF2-40B4-BE49-F238E27FC236}">
                  <a16:creationId xmlns:a16="http://schemas.microsoft.com/office/drawing/2014/main" id="{0A9519A1-4788-C9BB-5595-D5BFFF184A5E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49;p35">
              <a:extLst>
                <a:ext uri="{FF2B5EF4-FFF2-40B4-BE49-F238E27FC236}">
                  <a16:creationId xmlns:a16="http://schemas.microsoft.com/office/drawing/2014/main" id="{E2F2508A-3625-A30E-7A71-19EE972073DE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0;p35">
              <a:extLst>
                <a:ext uri="{FF2B5EF4-FFF2-40B4-BE49-F238E27FC236}">
                  <a16:creationId xmlns:a16="http://schemas.microsoft.com/office/drawing/2014/main" id="{79FBE3DC-06E6-D9E6-8FEA-0BC903663F21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1;p35">
              <a:extLst>
                <a:ext uri="{FF2B5EF4-FFF2-40B4-BE49-F238E27FC236}">
                  <a16:creationId xmlns:a16="http://schemas.microsoft.com/office/drawing/2014/main" id="{1D03F11C-D522-AD57-B64F-472493591DF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2;p35">
              <a:extLst>
                <a:ext uri="{FF2B5EF4-FFF2-40B4-BE49-F238E27FC236}">
                  <a16:creationId xmlns:a16="http://schemas.microsoft.com/office/drawing/2014/main" id="{74004E2A-0D57-280E-66BC-AE087E6F0214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3;p35">
              <a:extLst>
                <a:ext uri="{FF2B5EF4-FFF2-40B4-BE49-F238E27FC236}">
                  <a16:creationId xmlns:a16="http://schemas.microsoft.com/office/drawing/2014/main" id="{5D1630A6-1180-1959-05DB-72CE799CA65D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4;p35">
              <a:extLst>
                <a:ext uri="{FF2B5EF4-FFF2-40B4-BE49-F238E27FC236}">
                  <a16:creationId xmlns:a16="http://schemas.microsoft.com/office/drawing/2014/main" id="{4B587476-177B-D4F6-55FF-A7562315F0E1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5;p35">
              <a:extLst>
                <a:ext uri="{FF2B5EF4-FFF2-40B4-BE49-F238E27FC236}">
                  <a16:creationId xmlns:a16="http://schemas.microsoft.com/office/drawing/2014/main" id="{3437E12B-953F-E78A-A588-00E672FFAE18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6;p35">
              <a:extLst>
                <a:ext uri="{FF2B5EF4-FFF2-40B4-BE49-F238E27FC236}">
                  <a16:creationId xmlns:a16="http://schemas.microsoft.com/office/drawing/2014/main" id="{93B3A6CD-B222-C175-E79D-3030F12303E0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7;p35">
              <a:extLst>
                <a:ext uri="{FF2B5EF4-FFF2-40B4-BE49-F238E27FC236}">
                  <a16:creationId xmlns:a16="http://schemas.microsoft.com/office/drawing/2014/main" id="{75DA1CB6-8A70-5B3C-8280-18F0FF80935C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8;p35">
              <a:extLst>
                <a:ext uri="{FF2B5EF4-FFF2-40B4-BE49-F238E27FC236}">
                  <a16:creationId xmlns:a16="http://schemas.microsoft.com/office/drawing/2014/main" id="{479D944F-025B-43CA-154A-493A13352129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59;p35">
              <a:extLst>
                <a:ext uri="{FF2B5EF4-FFF2-40B4-BE49-F238E27FC236}">
                  <a16:creationId xmlns:a16="http://schemas.microsoft.com/office/drawing/2014/main" id="{E356C2F2-B974-E5E2-57C7-B37FD4AC92FA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0;p35">
              <a:extLst>
                <a:ext uri="{FF2B5EF4-FFF2-40B4-BE49-F238E27FC236}">
                  <a16:creationId xmlns:a16="http://schemas.microsoft.com/office/drawing/2014/main" id="{89E94528-7987-4B01-6818-586426EB9FEC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1;p35">
              <a:extLst>
                <a:ext uri="{FF2B5EF4-FFF2-40B4-BE49-F238E27FC236}">
                  <a16:creationId xmlns:a16="http://schemas.microsoft.com/office/drawing/2014/main" id="{670C2AB6-5FA6-C8BE-B15F-310BAB6CC64C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2;p35">
              <a:extLst>
                <a:ext uri="{FF2B5EF4-FFF2-40B4-BE49-F238E27FC236}">
                  <a16:creationId xmlns:a16="http://schemas.microsoft.com/office/drawing/2014/main" id="{D6A72947-482D-A673-0FED-664B8E179CB2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3;p35">
              <a:extLst>
                <a:ext uri="{FF2B5EF4-FFF2-40B4-BE49-F238E27FC236}">
                  <a16:creationId xmlns:a16="http://schemas.microsoft.com/office/drawing/2014/main" id="{8F30A2E3-9AA6-815F-5955-1CF9628DEE2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4;p35">
              <a:extLst>
                <a:ext uri="{FF2B5EF4-FFF2-40B4-BE49-F238E27FC236}">
                  <a16:creationId xmlns:a16="http://schemas.microsoft.com/office/drawing/2014/main" id="{BD440790-4B07-2B83-FB9E-F295FCC4BCC2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5;p35">
              <a:extLst>
                <a:ext uri="{FF2B5EF4-FFF2-40B4-BE49-F238E27FC236}">
                  <a16:creationId xmlns:a16="http://schemas.microsoft.com/office/drawing/2014/main" id="{CB26C08C-ED0B-7EE1-6806-79E1838F51AE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6;p35">
              <a:extLst>
                <a:ext uri="{FF2B5EF4-FFF2-40B4-BE49-F238E27FC236}">
                  <a16:creationId xmlns:a16="http://schemas.microsoft.com/office/drawing/2014/main" id="{C494CAB1-1EA9-E1CC-1A54-6FFBA880FC6D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7;p35">
              <a:extLst>
                <a:ext uri="{FF2B5EF4-FFF2-40B4-BE49-F238E27FC236}">
                  <a16:creationId xmlns:a16="http://schemas.microsoft.com/office/drawing/2014/main" id="{809636B4-C908-EB10-BBAE-830C43893FC7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8;p35">
              <a:extLst>
                <a:ext uri="{FF2B5EF4-FFF2-40B4-BE49-F238E27FC236}">
                  <a16:creationId xmlns:a16="http://schemas.microsoft.com/office/drawing/2014/main" id="{B51D4515-CBDD-6FE4-8412-B40B00FF5DB8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69;p35">
              <a:extLst>
                <a:ext uri="{FF2B5EF4-FFF2-40B4-BE49-F238E27FC236}">
                  <a16:creationId xmlns:a16="http://schemas.microsoft.com/office/drawing/2014/main" id="{9791D796-7631-146B-B2AD-5E412D9925CF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0;p35">
              <a:extLst>
                <a:ext uri="{FF2B5EF4-FFF2-40B4-BE49-F238E27FC236}">
                  <a16:creationId xmlns:a16="http://schemas.microsoft.com/office/drawing/2014/main" id="{F1234388-35D5-8A99-2736-8AE8C4CFAD43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1;p35">
              <a:extLst>
                <a:ext uri="{FF2B5EF4-FFF2-40B4-BE49-F238E27FC236}">
                  <a16:creationId xmlns:a16="http://schemas.microsoft.com/office/drawing/2014/main" id="{47C215A7-1531-CCA4-CA68-89F5FF2A2FCE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2;p35">
              <a:extLst>
                <a:ext uri="{FF2B5EF4-FFF2-40B4-BE49-F238E27FC236}">
                  <a16:creationId xmlns:a16="http://schemas.microsoft.com/office/drawing/2014/main" id="{55E97BB4-8A68-501D-2BCB-0447B062F567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3;p35">
              <a:extLst>
                <a:ext uri="{FF2B5EF4-FFF2-40B4-BE49-F238E27FC236}">
                  <a16:creationId xmlns:a16="http://schemas.microsoft.com/office/drawing/2014/main" id="{02032AF9-62AC-97B6-46FB-383E71F4A8FB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4;p35">
              <a:extLst>
                <a:ext uri="{FF2B5EF4-FFF2-40B4-BE49-F238E27FC236}">
                  <a16:creationId xmlns:a16="http://schemas.microsoft.com/office/drawing/2014/main" id="{53CD805C-5073-2F62-2E5A-4A3BBAD23497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5;p35">
              <a:extLst>
                <a:ext uri="{FF2B5EF4-FFF2-40B4-BE49-F238E27FC236}">
                  <a16:creationId xmlns:a16="http://schemas.microsoft.com/office/drawing/2014/main" id="{3DBF444C-A7B4-FFFA-6441-FFC69E952F5E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6;p35">
              <a:extLst>
                <a:ext uri="{FF2B5EF4-FFF2-40B4-BE49-F238E27FC236}">
                  <a16:creationId xmlns:a16="http://schemas.microsoft.com/office/drawing/2014/main" id="{5171E876-D87F-FE36-675A-13B8F44120F9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7;p35">
              <a:extLst>
                <a:ext uri="{FF2B5EF4-FFF2-40B4-BE49-F238E27FC236}">
                  <a16:creationId xmlns:a16="http://schemas.microsoft.com/office/drawing/2014/main" id="{4880A1F4-5763-1CC3-CAD9-608C13720CAB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8;p35">
              <a:extLst>
                <a:ext uri="{FF2B5EF4-FFF2-40B4-BE49-F238E27FC236}">
                  <a16:creationId xmlns:a16="http://schemas.microsoft.com/office/drawing/2014/main" id="{A7575D7A-E31D-1C05-A86D-9292CCFEC96B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79;p35">
              <a:extLst>
                <a:ext uri="{FF2B5EF4-FFF2-40B4-BE49-F238E27FC236}">
                  <a16:creationId xmlns:a16="http://schemas.microsoft.com/office/drawing/2014/main" id="{91386085-A478-44DD-4660-F7BBC2A28D27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0;p35">
              <a:extLst>
                <a:ext uri="{FF2B5EF4-FFF2-40B4-BE49-F238E27FC236}">
                  <a16:creationId xmlns:a16="http://schemas.microsoft.com/office/drawing/2014/main" id="{A5092AC9-AEDE-265F-61CF-E7CE6CB5A894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1;p35">
              <a:extLst>
                <a:ext uri="{FF2B5EF4-FFF2-40B4-BE49-F238E27FC236}">
                  <a16:creationId xmlns:a16="http://schemas.microsoft.com/office/drawing/2014/main" id="{1F047550-1847-7465-A341-4CD41D30BF43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2;p35">
              <a:extLst>
                <a:ext uri="{FF2B5EF4-FFF2-40B4-BE49-F238E27FC236}">
                  <a16:creationId xmlns:a16="http://schemas.microsoft.com/office/drawing/2014/main" id="{F7E8B004-D0C8-480D-DEA6-180B9A3DBE6A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3;p35">
              <a:extLst>
                <a:ext uri="{FF2B5EF4-FFF2-40B4-BE49-F238E27FC236}">
                  <a16:creationId xmlns:a16="http://schemas.microsoft.com/office/drawing/2014/main" id="{F72C94C3-D43B-5120-6399-2FC005E2E735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4;p35">
              <a:extLst>
                <a:ext uri="{FF2B5EF4-FFF2-40B4-BE49-F238E27FC236}">
                  <a16:creationId xmlns:a16="http://schemas.microsoft.com/office/drawing/2014/main" id="{B89BEC14-3080-0910-BAAF-07AB013C9342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5;p35">
              <a:extLst>
                <a:ext uri="{FF2B5EF4-FFF2-40B4-BE49-F238E27FC236}">
                  <a16:creationId xmlns:a16="http://schemas.microsoft.com/office/drawing/2014/main" id="{EF459517-332F-688A-F65A-FB2B7FD4847B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6;p35">
              <a:extLst>
                <a:ext uri="{FF2B5EF4-FFF2-40B4-BE49-F238E27FC236}">
                  <a16:creationId xmlns:a16="http://schemas.microsoft.com/office/drawing/2014/main" id="{E164308F-AC04-7680-A42B-D98B8A4B893C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7;p35">
              <a:extLst>
                <a:ext uri="{FF2B5EF4-FFF2-40B4-BE49-F238E27FC236}">
                  <a16:creationId xmlns:a16="http://schemas.microsoft.com/office/drawing/2014/main" id="{AB46A477-32D7-D560-FDFE-0B888051D70C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8;p35">
              <a:extLst>
                <a:ext uri="{FF2B5EF4-FFF2-40B4-BE49-F238E27FC236}">
                  <a16:creationId xmlns:a16="http://schemas.microsoft.com/office/drawing/2014/main" id="{F056DE3E-D4D0-FC5A-F578-CD973F9399AB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89;p35">
              <a:extLst>
                <a:ext uri="{FF2B5EF4-FFF2-40B4-BE49-F238E27FC236}">
                  <a16:creationId xmlns:a16="http://schemas.microsoft.com/office/drawing/2014/main" id="{210974F6-0726-782B-CC00-BC307FC14410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0;p35">
              <a:extLst>
                <a:ext uri="{FF2B5EF4-FFF2-40B4-BE49-F238E27FC236}">
                  <a16:creationId xmlns:a16="http://schemas.microsoft.com/office/drawing/2014/main" id="{97240492-B75B-87CD-C233-E764DA8DF01A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1;p35">
              <a:extLst>
                <a:ext uri="{FF2B5EF4-FFF2-40B4-BE49-F238E27FC236}">
                  <a16:creationId xmlns:a16="http://schemas.microsoft.com/office/drawing/2014/main" id="{0CB02518-31D1-F55F-17A4-288627AA9BBB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2;p35">
              <a:extLst>
                <a:ext uri="{FF2B5EF4-FFF2-40B4-BE49-F238E27FC236}">
                  <a16:creationId xmlns:a16="http://schemas.microsoft.com/office/drawing/2014/main" id="{01ADA5BE-63ED-B01F-882A-09D86B2CF0FC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3;p35">
              <a:extLst>
                <a:ext uri="{FF2B5EF4-FFF2-40B4-BE49-F238E27FC236}">
                  <a16:creationId xmlns:a16="http://schemas.microsoft.com/office/drawing/2014/main" id="{36DF0496-CC68-A3A0-AC54-172C20287DE9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4;p35">
              <a:extLst>
                <a:ext uri="{FF2B5EF4-FFF2-40B4-BE49-F238E27FC236}">
                  <a16:creationId xmlns:a16="http://schemas.microsoft.com/office/drawing/2014/main" id="{3069D0E7-7EEA-8D3C-A28F-DD350B6EBBCB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5;p35">
              <a:extLst>
                <a:ext uri="{FF2B5EF4-FFF2-40B4-BE49-F238E27FC236}">
                  <a16:creationId xmlns:a16="http://schemas.microsoft.com/office/drawing/2014/main" id="{DF620514-BEB4-F347-9EB8-071E30321888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6;p35">
              <a:extLst>
                <a:ext uri="{FF2B5EF4-FFF2-40B4-BE49-F238E27FC236}">
                  <a16:creationId xmlns:a16="http://schemas.microsoft.com/office/drawing/2014/main" id="{A0CF6DC5-BC24-B7A7-DD7B-EA52DAFFC3E0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7;p35">
              <a:extLst>
                <a:ext uri="{FF2B5EF4-FFF2-40B4-BE49-F238E27FC236}">
                  <a16:creationId xmlns:a16="http://schemas.microsoft.com/office/drawing/2014/main" id="{98811AF3-95F6-A3C0-84AB-69DA4950D4EF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8;p35">
              <a:extLst>
                <a:ext uri="{FF2B5EF4-FFF2-40B4-BE49-F238E27FC236}">
                  <a16:creationId xmlns:a16="http://schemas.microsoft.com/office/drawing/2014/main" id="{389F806C-E5A4-BEE1-4311-E461142D3DF2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99;p35">
              <a:extLst>
                <a:ext uri="{FF2B5EF4-FFF2-40B4-BE49-F238E27FC236}">
                  <a16:creationId xmlns:a16="http://schemas.microsoft.com/office/drawing/2014/main" id="{8610080D-EAC4-F700-F69E-51EB1FA7DDDB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0;p35">
              <a:extLst>
                <a:ext uri="{FF2B5EF4-FFF2-40B4-BE49-F238E27FC236}">
                  <a16:creationId xmlns:a16="http://schemas.microsoft.com/office/drawing/2014/main" id="{3DCC42A8-6441-8866-6517-0069397598D1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01;p35">
              <a:extLst>
                <a:ext uri="{FF2B5EF4-FFF2-40B4-BE49-F238E27FC236}">
                  <a16:creationId xmlns:a16="http://schemas.microsoft.com/office/drawing/2014/main" id="{F2DF93EE-CFB3-A22F-5CAC-AE159381BF4D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892CD4AF-9278-AA31-DE6C-670EAE89D760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ECA50B38-61D7-6F88-38BF-29F28A69A329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FAF14F99-536E-0CD6-05D4-0938C828AB74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3088F4D3-6825-4EDB-A1FA-F33D50F9FCE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06;p35">
              <a:extLst>
                <a:ext uri="{FF2B5EF4-FFF2-40B4-BE49-F238E27FC236}">
                  <a16:creationId xmlns:a16="http://schemas.microsoft.com/office/drawing/2014/main" id="{FC863D50-D973-276A-6202-EE7ECF8F913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07;p35">
              <a:extLst>
                <a:ext uri="{FF2B5EF4-FFF2-40B4-BE49-F238E27FC236}">
                  <a16:creationId xmlns:a16="http://schemas.microsoft.com/office/drawing/2014/main" id="{825DE76A-27D5-4582-2331-3FF4F8C05D35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08;p35">
              <a:extLst>
                <a:ext uri="{FF2B5EF4-FFF2-40B4-BE49-F238E27FC236}">
                  <a16:creationId xmlns:a16="http://schemas.microsoft.com/office/drawing/2014/main" id="{DE54264E-EAFD-8B13-2B29-F9DF8A12BB5C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09;p35">
              <a:extLst>
                <a:ext uri="{FF2B5EF4-FFF2-40B4-BE49-F238E27FC236}">
                  <a16:creationId xmlns:a16="http://schemas.microsoft.com/office/drawing/2014/main" id="{8DCC6949-4800-ECCA-E550-601D048AA95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0;p35">
              <a:extLst>
                <a:ext uri="{FF2B5EF4-FFF2-40B4-BE49-F238E27FC236}">
                  <a16:creationId xmlns:a16="http://schemas.microsoft.com/office/drawing/2014/main" id="{DA85350B-D5D9-829C-776C-36D1BAD4D25B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11;p35">
              <a:extLst>
                <a:ext uri="{FF2B5EF4-FFF2-40B4-BE49-F238E27FC236}">
                  <a16:creationId xmlns:a16="http://schemas.microsoft.com/office/drawing/2014/main" id="{1CBCAB12-9349-F17F-D5C2-80BB2E351BE6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12;p35">
              <a:extLst>
                <a:ext uri="{FF2B5EF4-FFF2-40B4-BE49-F238E27FC236}">
                  <a16:creationId xmlns:a16="http://schemas.microsoft.com/office/drawing/2014/main" id="{E935567A-04AA-A2FE-7CD4-B88765282B3E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13;p35">
              <a:extLst>
                <a:ext uri="{FF2B5EF4-FFF2-40B4-BE49-F238E27FC236}">
                  <a16:creationId xmlns:a16="http://schemas.microsoft.com/office/drawing/2014/main" id="{4496FB67-633A-DD96-08A0-72C7E08D746F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14;p35">
              <a:extLst>
                <a:ext uri="{FF2B5EF4-FFF2-40B4-BE49-F238E27FC236}">
                  <a16:creationId xmlns:a16="http://schemas.microsoft.com/office/drawing/2014/main" id="{CF8DCFC1-77B0-FC2E-DDA4-CA8A37F38B93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15;p35">
              <a:extLst>
                <a:ext uri="{FF2B5EF4-FFF2-40B4-BE49-F238E27FC236}">
                  <a16:creationId xmlns:a16="http://schemas.microsoft.com/office/drawing/2014/main" id="{758DD00E-3CEF-2B9B-62E2-A76747016BB1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16;p35">
              <a:extLst>
                <a:ext uri="{FF2B5EF4-FFF2-40B4-BE49-F238E27FC236}">
                  <a16:creationId xmlns:a16="http://schemas.microsoft.com/office/drawing/2014/main" id="{1C65DE5A-E243-90EA-5FA3-57C1C798654B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17;p35">
              <a:extLst>
                <a:ext uri="{FF2B5EF4-FFF2-40B4-BE49-F238E27FC236}">
                  <a16:creationId xmlns:a16="http://schemas.microsoft.com/office/drawing/2014/main" id="{D666573B-8CDA-9B1B-FF65-C4C7F7E2FB02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18;p35">
              <a:extLst>
                <a:ext uri="{FF2B5EF4-FFF2-40B4-BE49-F238E27FC236}">
                  <a16:creationId xmlns:a16="http://schemas.microsoft.com/office/drawing/2014/main" id="{B007A0AA-F1B3-66E9-A17B-91FD026B756C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19;p35">
              <a:extLst>
                <a:ext uri="{FF2B5EF4-FFF2-40B4-BE49-F238E27FC236}">
                  <a16:creationId xmlns:a16="http://schemas.microsoft.com/office/drawing/2014/main" id="{D7F54601-894C-2F45-909A-24822C7D0405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20;p35">
              <a:extLst>
                <a:ext uri="{FF2B5EF4-FFF2-40B4-BE49-F238E27FC236}">
                  <a16:creationId xmlns:a16="http://schemas.microsoft.com/office/drawing/2014/main" id="{A02CE056-6E7D-436C-2C80-11BEB8CDC1BA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21;p35">
              <a:extLst>
                <a:ext uri="{FF2B5EF4-FFF2-40B4-BE49-F238E27FC236}">
                  <a16:creationId xmlns:a16="http://schemas.microsoft.com/office/drawing/2014/main" id="{0694345D-4102-4F0E-3C34-A633E8F16C11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2;p35">
              <a:extLst>
                <a:ext uri="{FF2B5EF4-FFF2-40B4-BE49-F238E27FC236}">
                  <a16:creationId xmlns:a16="http://schemas.microsoft.com/office/drawing/2014/main" id="{0697297C-D40F-5793-B931-5DAD9AAF93B1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3;p35">
              <a:extLst>
                <a:ext uri="{FF2B5EF4-FFF2-40B4-BE49-F238E27FC236}">
                  <a16:creationId xmlns:a16="http://schemas.microsoft.com/office/drawing/2014/main" id="{2CF71F07-BDD4-A4B2-C562-866697DFEAFF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24;p35">
              <a:extLst>
                <a:ext uri="{FF2B5EF4-FFF2-40B4-BE49-F238E27FC236}">
                  <a16:creationId xmlns:a16="http://schemas.microsoft.com/office/drawing/2014/main" id="{E8854DEC-8969-B4FD-621D-A1DD4EE9B859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25;p35">
              <a:extLst>
                <a:ext uri="{FF2B5EF4-FFF2-40B4-BE49-F238E27FC236}">
                  <a16:creationId xmlns:a16="http://schemas.microsoft.com/office/drawing/2014/main" id="{2D7C7BE5-AC44-E324-6E00-DF0AF3DE738B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26;p35">
              <a:extLst>
                <a:ext uri="{FF2B5EF4-FFF2-40B4-BE49-F238E27FC236}">
                  <a16:creationId xmlns:a16="http://schemas.microsoft.com/office/drawing/2014/main" id="{99E70EEE-2EF0-5118-A97D-BE9B13E6C2CD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27;p35">
              <a:extLst>
                <a:ext uri="{FF2B5EF4-FFF2-40B4-BE49-F238E27FC236}">
                  <a16:creationId xmlns:a16="http://schemas.microsoft.com/office/drawing/2014/main" id="{3CD707CD-8A94-175E-D5AF-CAEAECBEBFBA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28;p35">
              <a:extLst>
                <a:ext uri="{FF2B5EF4-FFF2-40B4-BE49-F238E27FC236}">
                  <a16:creationId xmlns:a16="http://schemas.microsoft.com/office/drawing/2014/main" id="{EBAA867E-F435-DE52-E21E-4F55DD3533C6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9;p35">
              <a:extLst>
                <a:ext uri="{FF2B5EF4-FFF2-40B4-BE49-F238E27FC236}">
                  <a16:creationId xmlns:a16="http://schemas.microsoft.com/office/drawing/2014/main" id="{CD00FA1D-8E9E-5A9E-A252-A8A54C315647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0;p35">
              <a:extLst>
                <a:ext uri="{FF2B5EF4-FFF2-40B4-BE49-F238E27FC236}">
                  <a16:creationId xmlns:a16="http://schemas.microsoft.com/office/drawing/2014/main" id="{112460E8-9A36-32C8-6501-CCB15C9B8E68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31;p35">
              <a:extLst>
                <a:ext uri="{FF2B5EF4-FFF2-40B4-BE49-F238E27FC236}">
                  <a16:creationId xmlns:a16="http://schemas.microsoft.com/office/drawing/2014/main" id="{F1ECEBA9-39D5-0508-7E4C-87B780152302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32;p35">
              <a:extLst>
                <a:ext uri="{FF2B5EF4-FFF2-40B4-BE49-F238E27FC236}">
                  <a16:creationId xmlns:a16="http://schemas.microsoft.com/office/drawing/2014/main" id="{169FEE78-6659-1A1D-98ED-77369A0C30C1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33;p35">
              <a:extLst>
                <a:ext uri="{FF2B5EF4-FFF2-40B4-BE49-F238E27FC236}">
                  <a16:creationId xmlns:a16="http://schemas.microsoft.com/office/drawing/2014/main" id="{81E77CED-1937-E26D-0D6A-74EC2BA7A8CB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34;p35">
              <a:extLst>
                <a:ext uri="{FF2B5EF4-FFF2-40B4-BE49-F238E27FC236}">
                  <a16:creationId xmlns:a16="http://schemas.microsoft.com/office/drawing/2014/main" id="{C6982371-FC7D-4EF6-F780-221D6FFCA9F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903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095D0A-26D6-14F4-8868-4B8465D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363"/>
            <a:ext cx="9144000" cy="20767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A81C4C-E79F-98FC-4E13-268B611F53A1}"/>
              </a:ext>
            </a:extLst>
          </p:cNvPr>
          <p:cNvSpPr txBox="1"/>
          <p:nvPr/>
        </p:nvSpPr>
        <p:spPr>
          <a:xfrm>
            <a:off x="1529078" y="3575577"/>
            <a:ext cx="588334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Indicadores Brasileiros para os Objetivos de Desenvolvimento Sustentável. Disponível em: </a:t>
            </a:r>
          </a:p>
          <a:p>
            <a:r>
              <a:rPr lang="pt-BR" sz="1000" dirty="0">
                <a:latin typeface="Fira Sans"/>
                <a:hlinkClick r:id="rId4"/>
              </a:rPr>
              <a:t>https://odsbrasil.gov.br</a:t>
            </a:r>
            <a:r>
              <a:rPr lang="pt-BR" sz="1000" dirty="0">
                <a:latin typeface="Fira Sans"/>
              </a:rPr>
              <a:t>. Acesso em 02/12/2022.</a:t>
            </a:r>
          </a:p>
          <a:p>
            <a:endParaRPr lang="pt-BR" sz="1500" dirty="0">
              <a:latin typeface="Fira Sans"/>
            </a:endParaRPr>
          </a:p>
          <a:p>
            <a:endParaRPr lang="pt-BR" sz="1500" dirty="0">
              <a:latin typeface="Fira Sa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F4B3F9-005A-1C02-5499-14A0E4D41661}"/>
              </a:ext>
            </a:extLst>
          </p:cNvPr>
          <p:cNvSpPr txBox="1"/>
          <p:nvPr/>
        </p:nvSpPr>
        <p:spPr>
          <a:xfrm>
            <a:off x="2801323" y="1271753"/>
            <a:ext cx="324319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1: Objetivos de desenvolvimento sustentável.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2657DA-A9CF-2821-25F7-6DC4B7B0AE23}"/>
              </a:ext>
            </a:extLst>
          </p:cNvPr>
          <p:cNvSpPr txBox="1"/>
          <p:nvPr/>
        </p:nvSpPr>
        <p:spPr>
          <a:xfrm>
            <a:off x="226881" y="4181859"/>
            <a:ext cx="879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Fira Sans" panose="020B0503050000020004" pitchFamily="34" charset="0"/>
              </a:rPr>
              <a:t>“Objetivo 4 - Educação de Qualidade. </a:t>
            </a:r>
          </a:p>
          <a:p>
            <a:r>
              <a:rPr lang="pt-BR" dirty="0">
                <a:latin typeface="Fira Sans" panose="020B0503050000020004" pitchFamily="34" charset="0"/>
              </a:rPr>
              <a:t>Assegurar a educação inclusiva e equitativa e de qualidade, e promover oportunidades de aprendizagem ao longo da vida para todos”.</a:t>
            </a:r>
          </a:p>
        </p:txBody>
      </p:sp>
    </p:spTree>
    <p:extLst>
      <p:ext uri="{BB962C8B-B14F-4D97-AF65-F5344CB8AC3E}">
        <p14:creationId xmlns:p14="http://schemas.microsoft.com/office/powerpoint/2010/main" val="29267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920877" y="2810552"/>
            <a:ext cx="2787153" cy="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Transtorno de aprendizagem em matemática causado por má formação neurológica.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10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PERETTI, 2019)</a:t>
            </a:r>
            <a:r>
              <a:rPr lang="pt-BR" sz="1000" dirty="0">
                <a:latin typeface="Fira Sans "/>
                <a:ea typeface="Calibri" panose="020F0502020204030204" pitchFamily="34" charset="0"/>
                <a:cs typeface="Times New Roman" panose="02020603050405020304" pitchFamily="18" charset="0"/>
                <a:sym typeface="Fira Sans"/>
              </a:rPr>
              <a:t> </a:t>
            </a:r>
            <a:endParaRPr lang="pt-BR" sz="1000" dirty="0">
              <a:latin typeface="Fira Sans 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232853" y="1705150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14" name="CaixaDeTexto 1048713">
            <a:extLst>
              <a:ext uri="{FF2B5EF4-FFF2-40B4-BE49-F238E27FC236}">
                <a16:creationId xmlns:a16="http://schemas.microsoft.com/office/drawing/2014/main" id="{5CDBD6C4-3B9D-0D3F-9810-603986DDF4FD}"/>
              </a:ext>
            </a:extLst>
          </p:cNvPr>
          <p:cNvSpPr txBox="1"/>
          <p:nvPr/>
        </p:nvSpPr>
        <p:spPr>
          <a:xfrm>
            <a:off x="567646" y="4230179"/>
            <a:ext cx="89771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latin typeface="Fira Sans "/>
                <a:ea typeface="Fira Sans"/>
                <a:cs typeface="Fira Sans"/>
                <a:sym typeface="Fira Sans"/>
              </a:rPr>
              <a:t>Discalculia é uma desordem na estrutura da maturação das capacidades matemáticas. </a:t>
            </a: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(GARCIA, 1998)</a:t>
            </a: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53AA7B05-7545-E820-A52F-B2C036D16426}"/>
              </a:ext>
            </a:extLst>
          </p:cNvPr>
          <p:cNvSpPr txBox="1"/>
          <p:nvPr/>
        </p:nvSpPr>
        <p:spPr>
          <a:xfrm>
            <a:off x="5346826" y="2153561"/>
            <a:ext cx="3142207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4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400" dirty="0">
                <a:latin typeface="Fira Sans"/>
                <a:ea typeface="Fira Sans"/>
                <a:cs typeface="Fira Sans"/>
                <a:sym typeface="Fira Sans"/>
              </a:rPr>
              <a:t>3 a 6% de crianças em idade escolar</a:t>
            </a:r>
          </a:p>
          <a:p>
            <a:r>
              <a:rPr lang="pt-BR" sz="900" dirty="0">
                <a:latin typeface="Fira Sans"/>
                <a:ea typeface="Fira Sans"/>
                <a:cs typeface="Fira Sans"/>
                <a:sym typeface="Fira Sans"/>
              </a:rPr>
              <a:t>(BASTOS, 2008)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objetivos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992167" y="1999677"/>
            <a:ext cx="6755376" cy="224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Objetivo app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auxílio em educação financeira: como aprender a organizar as economias mesmo com o transtorno de discalculia?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Público alvo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Adultos e jovens com discalculia.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Futuramente: versão adaptada para e escolas públicas e privadas.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19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O usuário poderá inserir seu salário, ganhos e gastos fixos/variáveis de maneira escrita, verbal ou através da câmera do smartphone. </a:t>
            </a: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Gestão de gastos: geração de relatórios a partir das informações inseridas pelo usuário contendo planilhas de gastos e economias.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878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 startAt="3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Alerta de limite: o software avisará o usuário quando ele ultrapassar os limites de gastos impostos pelo salário e percentual a ser poupado (de acordo com a configuração de gestão de gastos sugerida pelo aplicativo).</a:t>
            </a:r>
          </a:p>
          <a:p>
            <a:pPr marL="342900" indent="-342900" algn="just">
              <a:buAutoNum type="arabicPeriod" startAt="3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3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4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Aperfeiçoamento da gestão de gastos à medida que o usuário reporta aos aplicativos gastos diários, semanais e mensais.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45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388756"/>
            <a:ext cx="6696512" cy="28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Funcionalidades futuras: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organização de orçamentos: o usuário poderá inserir (de maneira verbal, escrita ou pela câmera do smartphone) orçamentos gerais e visualizá-los nas planilhas de gestão de gastos.</a:t>
            </a: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6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Edição da configuração sugerida de gestão de gastos.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09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RF01: Cadastro de usuários;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RF02: Inserir requisitos de cadastro dos dados financeiros, entradas e saídas;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RF03: Gerar relatórios de gastos e alerta de excedência de limite;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RF04: O sistema deve atualizar depois de alterações feitas pelo usuário;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600273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1149</Words>
  <Application>Microsoft Office PowerPoint</Application>
  <PresentationFormat>Apresentação na tela (16:9)</PresentationFormat>
  <Paragraphs>225</Paragraphs>
  <Slides>25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Fira Sans Medium</vt:lpstr>
      <vt:lpstr>Fira Sans SemiBold</vt:lpstr>
      <vt:lpstr>Arial</vt:lpstr>
      <vt:lpstr>Fira Sans</vt:lpstr>
      <vt:lpstr>Fira Sans </vt:lpstr>
      <vt:lpstr>Technology Infographics by Slidesgo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  <vt:lpstr>Referências sitiográficas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Volsi</dc:creator>
  <cp:lastModifiedBy>DALVAN CRISTIAN DE JESUS</cp:lastModifiedBy>
  <cp:revision>569</cp:revision>
  <dcterms:created xsi:type="dcterms:W3CDTF">2022-11-18T17:25:52Z</dcterms:created>
  <dcterms:modified xsi:type="dcterms:W3CDTF">2022-12-04T23:30:35Z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2ca49cd0e6c94b44a2cdcebd6ac60aa8</vt:lpwstr>
  </property>
</Properties>
</file>